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7"/>
  </p:notesMasterIdLst>
  <p:sldIdLst>
    <p:sldId id="422" r:id="rId6"/>
    <p:sldId id="434" r:id="rId7"/>
    <p:sldId id="423" r:id="rId8"/>
    <p:sldId id="424" r:id="rId9"/>
    <p:sldId id="425" r:id="rId10"/>
    <p:sldId id="427" r:id="rId11"/>
    <p:sldId id="429" r:id="rId12"/>
    <p:sldId id="426" r:id="rId13"/>
    <p:sldId id="431" r:id="rId14"/>
    <p:sldId id="432" r:id="rId15"/>
    <p:sldId id="43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2806" autoAdjust="0"/>
  </p:normalViewPr>
  <p:slideViewPr>
    <p:cSldViewPr snapToGrid="0">
      <p:cViewPr varScale="1">
        <p:scale>
          <a:sx n="103" d="100"/>
          <a:sy n="103" d="100"/>
        </p:scale>
        <p:origin x="77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91C70-431F-43F3-882F-3D5BBECB1160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1AEA3-8E71-4BE8-9394-E2C1302B3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56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C872BA43-7AC7-4C85-A475-09DD78EA8C9A}" type="slidenum">
              <a:rPr sz="1200">
                <a:solidFill>
                  <a:prstClr val="black"/>
                </a:solidFill>
                <a:latin typeface="Times" charset="0"/>
              </a:rPr>
              <a:pPr>
                <a:defRPr/>
              </a:pPr>
              <a:t>1</a:t>
            </a:fld>
            <a:endParaRPr lang="ru-Ru" altLang="en-US" sz="1200">
              <a:solidFill>
                <a:prstClr val="black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2819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53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l" rtl="0" eaLnBrk="1" hangingPunct="1">
              <a:spcBef>
                <a:spcPct val="0"/>
              </a:spcBef>
            </a:pPr>
            <a:r>
              <a:rPr lang="ru-Ru" b="0" i="0" u="none" baseline="0"/>
              <a:t>Мы выполняем случайную выборку для предоставления национально репрезентативного взгляда на функциональность системы.  NSCA может применяться для выполнения меньшей выборки типа «моментального снимка», однако версия 2.0 еще не использовалась в таком качестве.</a:t>
            </a:r>
            <a:endParaRPr lang="ru-Ru" altLang="en-US" dirty="0"/>
          </a:p>
        </p:txBody>
      </p:sp>
      <p:sp>
        <p:nvSpPr>
          <p:cNvPr id="15360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1pPr>
            <a:lvl2pPr marL="742909" indent="-285734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2937" indent="-228587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112" indent="-228587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287" indent="-228587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8810" indent="-2285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algn="l" rtl="0" eaLnBrk="1" hangingPunct="1"/>
            <a:fld id="{569C1A4D-27E7-5748-85F8-1E3683F33065}" type="slidenum">
              <a:rPr>
                <a:solidFill>
                  <a:srgbClr val="000000"/>
                </a:solidFill>
              </a:rPr>
              <a:pPr eaLnBrk="1" hangingPunct="1"/>
              <a:t>10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8005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Более подробная информация будет предоставлена позднее. Метод выборки был выбран в целях обеспечения </a:t>
            </a:r>
            <a:r>
              <a:rPr lang="ru-Ru" b="0" i="0" u="sng" baseline="0"/>
              <a:t>национально репрезентативной выборки.</a:t>
            </a:r>
            <a:r>
              <a:rPr lang="ru-Ru" b="0" i="0" u="none" baseline="0"/>
              <a:t> Это ключевой момент, так как зачастую люди хотят оценивать результаты на субнациональном уровне, и это необходимо включить в выборку, если действительно есть такая потребность. В противном случае, выборка не будет репрезентативной на уровне провинций/штатов.</a:t>
            </a:r>
            <a:endParaRPr lang="ru-Ru" baseline="0" dirty="0"/>
          </a:p>
          <a:p>
            <a:endParaRPr lang="ru-Ru" baseline="0" dirty="0"/>
          </a:p>
          <a:p>
            <a:endParaRPr lang="ru-Ru" baseline="0" dirty="0"/>
          </a:p>
          <a:p>
            <a:pPr algn="l" rtl="0"/>
            <a:r>
              <a:rPr lang="ru-Ru" b="0" i="0" u="none" baseline="0"/>
              <a:t>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09446B8C-B910-BF49-A73D-C45B5A537964}" type="slidenum">
              <a:r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2719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B1AEA3-8E71-4BE8-9394-E2C1302B336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9082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l" rtl="0"/>
            <a:r>
              <a:rPr lang="ru-Ru" b="0" i="0" u="none" baseline="0"/>
              <a:t>Данные по возможностям и эффективности работы собираются со всех уровней цепи поставок.</a:t>
            </a:r>
          </a:p>
          <a:p>
            <a:endParaRPr lang="ru-Ru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fld id="{F7CDAE16-CA11-41D8-8F3B-5384C1BD3117}" type="slidenum">
              <a:rPr sz="1200">
                <a:latin typeface="Times" panose="02020603050405020304" pitchFamily="18" charset="0"/>
              </a:rPr>
              <a:pPr/>
              <a:t>3</a:t>
            </a:fld>
            <a:endParaRPr lang="ru-Ru" altLang="en-US" sz="1200" dirty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3648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l" rtl="0"/>
            <a:r>
              <a:rPr lang="ru-Ru" b="0" i="0" u="none" baseline="0"/>
              <a:t>Просмотрите вместе с участниками вопросы, которые обсуждаются в ходе семинара по картированию цепи поставок. Уделите особое внимание государственной цепи поставок, при этом отметив сферы, в которых частный сектор зависит от государственного. Участники, являющиеся негосударственными представителями, могут включать партнеров по реализации USAID.</a:t>
            </a:r>
            <a:endParaRPr lang="ru-Ru" altLang="en-US" dirty="0"/>
          </a:p>
          <a:p>
            <a:endParaRPr lang="ru-Ru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fld id="{F7CDAE16-CA11-41D8-8F3B-5384C1BD3117}" type="slidenum">
              <a:rPr sz="1200">
                <a:latin typeface="Times" panose="02020603050405020304" pitchFamily="18" charset="0"/>
              </a:rPr>
              <a:pPr/>
              <a:t>4</a:t>
            </a:fld>
            <a:endParaRPr lang="ru-Ru" altLang="en-US" sz="1200" dirty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508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l" rtl="0"/>
            <a:r>
              <a:rPr lang="ru-Ru" b="0" i="0" u="none" baseline="0"/>
              <a:t>Данные по возможностям и эффективности работы собираются со всех уровней цепи поставок. Регистрируйте и стимулируйте обсуждение ситуаций избыточности, параллельной информации и каналов ресурсов, дополнительных или конкурирующих каналов работы. Приведем пример Уганды. Обратите внимание на параллельные цепи поставок.</a:t>
            </a:r>
            <a:endParaRPr lang="ru-Ru" altLang="en-US" dirty="0"/>
          </a:p>
          <a:p>
            <a:endParaRPr lang="ru-Ru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fld id="{F7CDAE16-CA11-41D8-8F3B-5384C1BD3117}" type="slidenum">
              <a:rPr sz="1200">
                <a:latin typeface="Times" panose="02020603050405020304" pitchFamily="18" charset="0"/>
              </a:rPr>
              <a:pPr/>
              <a:t>5</a:t>
            </a:fld>
            <a:endParaRPr lang="ru-Ru" altLang="en-US" sz="1200" dirty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1457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l" rtl="0"/>
            <a:r>
              <a:rPr lang="ru-Ru" b="0" i="0" u="none" baseline="0"/>
              <a:t>Логистика проведения семинара по картированию цепи поставок. Приведем пример семинара в Замбии. Убедитесь, что в семинаре участвуют представители нескольких элементов системы здравоохранения.</a:t>
            </a:r>
            <a:endParaRPr lang="ru-Ru" altLang="en-US" dirty="0"/>
          </a:p>
          <a:p>
            <a:endParaRPr lang="ru-Ru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fld id="{F7CDAE16-CA11-41D8-8F3B-5384C1BD3117}" type="slidenum">
              <a:rPr sz="1200">
                <a:latin typeface="Times" panose="02020603050405020304" pitchFamily="18" charset="0"/>
              </a:rPr>
              <a:pPr/>
              <a:t>6</a:t>
            </a:fld>
            <a:endParaRPr lang="ru-Ru" altLang="en-US" sz="1200" dirty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6151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l" rtl="0"/>
            <a:r>
              <a:rPr lang="ru-Ru" b="0" i="0" u="none" baseline="0"/>
              <a:t>Большая часть того, что мы уже обсудили, подразумевает, что картирование цепи поставок проводится в первый день оценки NSCA. В случае если картирование цепи поставок недавно выполнялось, оценочная группа может его использовать. И все же данную работу рекомендуется включить в семинар с заинтересованными сторонами для обеспечения вовлеченности. Следует сделать оговорку, что в случае проведения данного вида работ непосредственно перед полевыми работами, в инструмент придется вносить множество изменений, если выбраны дополнительные уровни цепи поставок. Оценочной группе также следует заранее просмотреть имеющиеся карты и документацию. При наличии времени в картирование цепи поставок можно включить выбор товаров-маркеров и анализ ССВУ. ССВУ означает сильные и слабые стороны, возможности и угрозы</a:t>
            </a:r>
            <a:endParaRPr lang="ru-Ru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fld id="{F7CDAE16-CA11-41D8-8F3B-5384C1BD3117}" type="slidenum">
              <a:rPr sz="1200">
                <a:latin typeface="Times" panose="02020603050405020304" pitchFamily="18" charset="0"/>
              </a:rPr>
              <a:pPr/>
              <a:t>7</a:t>
            </a:fld>
            <a:endParaRPr lang="ru-Ru" altLang="en-US" sz="1200" dirty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6151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l" rtl="0"/>
            <a:r>
              <a:rPr lang="ru-Ru" b="0" i="0" u="none" baseline="0"/>
              <a:t>Данные по возможностям и эффективности работы собираются со всех уровней цепи поставок. Доработка инструмента: одним из примеров может служить роль региональных центров. Чтобы определить, какие вопросы следует задавать на данном уровне, необходимо установить их предполагаемую функцию: будут ли они управлять запасами или просто выступать в роли транзитных пунктов.</a:t>
            </a:r>
            <a:endParaRPr lang="ru-Ru" altLang="en-US" dirty="0"/>
          </a:p>
          <a:p>
            <a:endParaRPr lang="ru-Ru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fld id="{F7CDAE16-CA11-41D8-8F3B-5384C1BD3117}" type="slidenum">
              <a:rPr sz="1200">
                <a:latin typeface="Times" panose="02020603050405020304" pitchFamily="18" charset="0"/>
              </a:rPr>
              <a:pPr/>
              <a:t>8</a:t>
            </a:fld>
            <a:endParaRPr lang="ru-Ru" altLang="en-US" sz="1200" dirty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28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0" i="0" u="none" baseline="0"/>
              <a:t>Разработайте карту, чтобы донести основную мысль и подвести заинтересованные стороны к необходимости принятия решения о том, что будет включено в оценку NSCA. Мы провели оценки параллельных цепей поставок (например, Национальные и Совместные медицинские торговые точки в Уганде, Медицинские торговые точки с ограниченной ответственностью и Церковная ассоциация здравоохранения Замбии). После этого можно произвести выборку. Более подробное процедура выборки будет рассмотрена на 4 день. На данном этапе можно намеренно исключить из оценки объекты, получающие военную или полицейскую поддержку, или объекты, функционирующие за пределами оцениваемой системы. Причина заключается в том, что в противном случае возникнут проблемы (Замбия: учреждение в банке, учреждение в шахте). Необходим резервный перечень. Аналогичным образом, при наличии какого-либо уровня в системе, который подвергается наибольшему воздействию, или в отношении которого у заинтересованных сторон внутри страны имеется большое количество вопросов, на данном этапе по такому уровню можно сделать выборку с запасом. Не забывайте, что процедура выборки требует времени, поэтому следует предупредить учреждения, чтобы не делать данную работу в последнюю минуту. Если выполнение выборки требует результатов картирования цепи поставок, то следует предварительно выполнить картирование.</a:t>
            </a:r>
            <a:endParaRPr lang="ru-Ru" baseline="0" dirty="0"/>
          </a:p>
          <a:p>
            <a:endParaRPr lang="ru-Ru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fld id="{F7CDAE16-CA11-41D8-8F3B-5384C1BD3117}" type="slidenum">
              <a:rPr sz="1200">
                <a:latin typeface="Times" panose="02020603050405020304" pitchFamily="18" charset="0"/>
              </a:rPr>
              <a:pPr/>
              <a:t>9</a:t>
            </a:fld>
            <a:endParaRPr lang="ru-Ru" altLang="en-US" sz="1200" dirty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615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BEECF-28B0-4D6A-A3F3-0971A693AC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71C964-5D0E-431B-833F-DFC8005991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10EBAB-9E8C-46DD-8B3B-6D1B91099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7B1501-F06D-445C-9AE4-1D66C1EB0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0B827-F486-42A0-9377-39A7C4F2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79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8BED1-F1F7-4FC5-A32B-F9294BB26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B3F7AE-F1A1-4F3C-B07D-3CE3E7AF26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064B2-9B5F-458D-9081-C45EED752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B89DB-7B23-41B9-BF31-374330249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42DD82-FA78-4CE2-B50F-1B088941B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991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1B0AA1-ABDC-4976-84B0-EA853B5B43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DEAB1B-1412-4B9F-9BC8-22A2BE8476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6C8DFA-681F-4176-A366-13E7559D2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01BB1A-119B-46C4-9966-9F0C2F8E8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0DA2BA-EAB8-44AA-8254-05C9E3D96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18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DBA17-5977-4CD7-988C-5448730D3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6D6F6C-C07A-4CDA-A9E5-741A381975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F4F6D6-4804-464E-8C56-6D0C0FFDD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14380-5ACF-458A-889C-34B4F51A4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D465B5-4D9E-465B-AD56-AA8346725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082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78EF4-C8AB-4CB3-9769-0023F5FE1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F8FA49-62D9-4173-84DA-C1DCDB5E6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B55BE-68BD-418A-8D14-23B5EED91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F46CE-3602-4BD4-A8B5-031729CD2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1092F2-0B93-4170-98DF-D45BC4816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347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08FE8-CE95-41D1-BB8B-D2B3DE035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F7060-09EC-4089-951B-629BBD4F94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AD1197-5901-49B6-B63E-02643A2B6F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728968-245F-4029-8817-12DA8A939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287E48-38AE-403B-9D4F-253A44634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26DCA9-4EF3-41CA-8999-E2C491BCF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90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54FAF-D8C1-43E7-BFC9-554EC6A43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D8C204-1FC6-4A85-8EBB-EDA77AB0CA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20ABAE-46B2-4117-9877-5AD6761FF4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2DC154-AFB0-4800-A099-37BDCC2C62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5BAB57-C74E-4A1B-8433-C44696A4A3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491CFC-D33C-45DF-9342-5A5026E3A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D66656-A59E-4C47-8FCC-84AEB322F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7F47EA-AA41-44B4-96D4-E4CD8AA10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885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E8654-9CC2-45E1-B93E-5C0E919F0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61D3EB-04BD-427D-BE31-A6DDF7B82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3BB1CE-6EFB-47EE-8B20-DDBBC3DF5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2D365-EE17-4EED-B174-A2B25935D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424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96F803-2E97-497E-A31B-F95E7F8BC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3DA8C1-22B4-4D4A-AF6E-9F1E42EEA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4B8791-0317-41B4-B64E-17AA0C970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644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FD843-05E9-463F-9BA7-6DBDB8129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068B76-928C-4421-964C-36ECCAD92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2F403F-F7C5-4C36-B7E0-2601D3AE48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7D03BF-E99B-4ED1-BCF7-5C693AF6C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40680D-8BF9-4404-BEC9-5D163FDC1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511097-F2A0-47A5-892D-220413DBE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151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2358F-62CC-432D-BF12-5DB968E39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245B27-8250-4480-87BE-BC9C0BE9F5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84BB05-3DDF-4FEB-AB58-22F733B3CC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53B291-01C8-43E5-8EBE-62E2FB9DF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72967C-9870-4C07-BBAA-08387B396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4A4813-F1B1-49CF-A095-360B3019A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17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5C2CC3-261F-4E95-A756-61BF161E2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128BD3-47A8-41BC-BC00-A0B099D18A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0CEE3-D11D-4F5F-8ED9-DE8B43D2D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EA3BE8-C0F2-4100-8652-AA3E9DE63C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AADAB-C19B-4132-87B6-8892AA5FC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96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E1A8982-A8FE-434C-841B-957CA43B7779}"/>
              </a:ext>
            </a:extLst>
          </p:cNvPr>
          <p:cNvSpPr/>
          <p:nvPr/>
        </p:nvSpPr>
        <p:spPr>
          <a:xfrm>
            <a:off x="0" y="0"/>
            <a:ext cx="12192000" cy="6932815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sz="1361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1" y="1479551"/>
            <a:ext cx="8937170" cy="2462213"/>
          </a:xfrm>
          <a:prstGeom prst="rect">
            <a:avLst/>
          </a:prstGeom>
          <a:effectLst/>
        </p:spPr>
        <p:txBody>
          <a:bodyPr anchor="b">
            <a:normAutofit lnSpcReduction="10000"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r>
              <a:rPr lang="ru-Ru" sz="3200" b="0" i="0" u="none" baseline="0">
                <a:solidFill>
                  <a:srgbClr val="FFFFFF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ОБУЧЕНИЕ УЧАСТНИКОВ ОЦЕНКИ НАЦИОНАЛЬНОЙ ЦЕПИ ПОСТАВОК </a:t>
            </a:r>
            <a:br>
              <a:rPr lang="en-US" sz="3200" b="0" i="0" u="none" baseline="0">
                <a:solidFill>
                  <a:srgbClr val="FFFFFF"/>
                </a:solidFill>
                <a:ea typeface="Gill Sans MT" panose="020B0502020104020203" pitchFamily="34" charset="0"/>
                <a:cs typeface="Arial" panose="020B0604020202020204" pitchFamily="34" charset="0"/>
              </a:rPr>
            </a:br>
            <a:r>
              <a:rPr lang="ru-Ru" sz="3200" b="0" i="0" u="none" baseline="0">
                <a:solidFill>
                  <a:srgbClr val="FFFFFF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(NSCA 2.0)</a:t>
            </a:r>
          </a:p>
          <a:p>
            <a:pPr marL="1614488" indent="-1614488" algn="l" rtl="0"/>
            <a:r>
              <a:rPr lang="ru-Ru" sz="3200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День 1:</a:t>
            </a:r>
            <a:r>
              <a:rPr lang="en-US" sz="3200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	</a:t>
            </a:r>
            <a:r>
              <a:rPr lang="ru-Ru" sz="3200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Составление карты цепи поставок и знакомство c выборкой</a:t>
            </a:r>
            <a:endParaRPr lang="ru-Ru" altLang="en-US" sz="800" dirty="0">
              <a:solidFill>
                <a:srgbClr val="000000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5912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1200" i="0" u="none" baseline="0">
                <a:solidFill>
                  <a:prstClr val="white"/>
                </a:solidFill>
                <a:latin typeface="Arial" panose="020B0604020202020204" pitchFamily="34" charset="0"/>
                <a:ea typeface="Calibri Light" panose="020F0302020204030204"/>
                <a:cs typeface="Arial" panose="020B0604020202020204" pitchFamily="34" charset="0"/>
              </a:rPr>
              <a:t>Программа Агентства США по международному развитию (USAID) в отношении глобальной цепи поставок в сфере здравоохранения ― Техническая помощь, целевой заказ на оценку национальной цепи поставок </a:t>
            </a:r>
          </a:p>
        </p:txBody>
      </p:sp>
    </p:spTree>
    <p:extLst>
      <p:ext uri="{BB962C8B-B14F-4D97-AF65-F5344CB8AC3E}">
        <p14:creationId xmlns:p14="http://schemas.microsoft.com/office/powerpoint/2010/main" val="183072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4250" y="172278"/>
            <a:ext cx="5681750" cy="1173921"/>
          </a:xfrm>
        </p:spPr>
        <p:txBody>
          <a:bodyPr>
            <a:noAutofit/>
          </a:bodyPr>
          <a:lstStyle/>
          <a:p>
            <a:pPr algn="l" rtl="0">
              <a:lnSpc>
                <a:spcPct val="100000"/>
              </a:lnSpc>
            </a:pPr>
            <a:r>
              <a:rPr lang="ru-Ru" sz="40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Критерии выборки </a:t>
            </a:r>
            <a:endParaRPr lang="ru-Ru" sz="4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4160" y="1592581"/>
            <a:ext cx="5313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240" y="522599"/>
            <a:ext cx="4388835" cy="2427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1278" y="3483606"/>
            <a:ext cx="4131521" cy="241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464040" y="3352800"/>
            <a:ext cx="2286000" cy="26161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l" rtl="0"/>
            <a:r>
              <a:rPr lang="ru-Ru" sz="1100" b="1" i="0" u="none" baseline="0">
                <a:latin typeface="Arial" panose="020B0604020202020204" pitchFamily="34" charset="0"/>
                <a:cs typeface="Arial" panose="020B0604020202020204" pitchFamily="34" charset="0"/>
              </a:rPr>
              <a:t>Случайная выборка </a:t>
            </a:r>
            <a:endParaRPr lang="ru-Ru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56" y="2626357"/>
            <a:ext cx="4942784" cy="1152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Left Brace 5"/>
          <p:cNvSpPr/>
          <p:nvPr/>
        </p:nvSpPr>
        <p:spPr>
          <a:xfrm>
            <a:off x="5171440" y="522600"/>
            <a:ext cx="1981200" cy="5565781"/>
          </a:xfrm>
          <a:prstGeom prst="leftBrac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28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407" y="116861"/>
            <a:ext cx="10515600" cy="819731"/>
          </a:xfrm>
        </p:spPr>
        <p:txBody>
          <a:bodyPr>
            <a:normAutofit/>
          </a:bodyPr>
          <a:lstStyle/>
          <a:p>
            <a:pPr algn="l" rtl="0">
              <a:lnSpc>
                <a:spcPct val="100000"/>
              </a:lnSpc>
            </a:pPr>
            <a:r>
              <a:rPr lang="ru-Ru" sz="38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Выборка NSCA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073" y="1583309"/>
            <a:ext cx="5560768" cy="4615610"/>
          </a:xfrm>
        </p:spPr>
        <p:txBody>
          <a:bodyPr>
            <a:noAutofit/>
          </a:bodyPr>
          <a:lstStyle/>
          <a:p>
            <a:pPr algn="l" rtl="0">
              <a:lnSpc>
                <a:spcPct val="100000"/>
              </a:lnSpc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Случайная выборка или удобная выборка.</a:t>
            </a:r>
          </a:p>
          <a:p>
            <a:pPr>
              <a:lnSpc>
                <a:spcPct val="100000"/>
              </a:lnSpc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lnSpc>
                <a:spcPct val="100000"/>
              </a:lnSpc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Центральный уровень выполняется отдельно.</a:t>
            </a:r>
          </a:p>
          <a:p>
            <a:pPr>
              <a:lnSpc>
                <a:spcPct val="100000"/>
              </a:lnSpc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lnSpc>
                <a:spcPct val="100000"/>
              </a:lnSpc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Национально репрезентативная выборка.</a:t>
            </a:r>
          </a:p>
          <a:p>
            <a:pPr>
              <a:lnSpc>
                <a:spcPct val="100000"/>
              </a:lnSpc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lnSpc>
                <a:spcPct val="100000"/>
              </a:lnSpc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Объекты выбираются для достижения желаемого доверительного интервала и предела погрешности с помощью инструмента выборки NSCA.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Image result for random sampling carto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7968" y="1184856"/>
            <a:ext cx="5860439" cy="439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7471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3139" y="323972"/>
            <a:ext cx="11162804" cy="971427"/>
          </a:xfrm>
        </p:spPr>
        <p:txBody>
          <a:bodyPr>
            <a:normAutofit fontScale="90000"/>
          </a:bodyPr>
          <a:lstStyle/>
          <a:p>
            <a:pPr rtl="0" eaLnBrk="1" hangingPunct="1">
              <a:lnSpc>
                <a:spcPct val="100000"/>
              </a:lnSpc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Составление карты цепи поставок и знакомство c выборкой</a:t>
            </a:r>
            <a:endParaRPr lang="ru-Ru" altLang="en-US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907" y="1448791"/>
            <a:ext cx="11668186" cy="5198430"/>
          </a:xfrm>
        </p:spPr>
        <p:txBody>
          <a:bodyPr>
            <a:noAutofit/>
          </a:bodyPr>
          <a:lstStyle/>
          <a:p>
            <a:pPr marL="457182" lvl="1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4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Задачи обучения</a:t>
            </a:r>
          </a:p>
          <a:p>
            <a:pPr marL="457182" lvl="1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endParaRPr lang="ru-Ru" altLang="en-US" sz="105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82" lvl="1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Познакомиться с элементом картирования цепи поставок в NSCA и способом его привязки к выборке: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6550" lvl="1" indent="-454025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Что включено в карту цепи поставок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6550" lvl="1" indent="-454025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Проведение семинара по картированию цепи поставок с заинтересованными сторонами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6550" lvl="1" indent="-454025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Когда проводить семинар по картированию</a:t>
            </a:r>
          </a:p>
          <a:p>
            <a:pPr marL="1606550" lvl="1" indent="-454025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Обзор примеров карт цепи поставок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6550" lvl="1" indent="-454025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Введение в выборку</a:t>
            </a:r>
            <a:endParaRPr lang="ru-Ru" altLang="en-US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777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2"/>
          <p:cNvSpPr>
            <a:spLocks noGrp="1"/>
          </p:cNvSpPr>
          <p:nvPr>
            <p:ph type="title"/>
          </p:nvPr>
        </p:nvSpPr>
        <p:spPr>
          <a:xfrm>
            <a:off x="1435338" y="261938"/>
            <a:ext cx="9321324" cy="609600"/>
          </a:xfrm>
        </p:spPr>
        <p:txBody>
          <a:bodyPr>
            <a:normAutofit fontScale="90000"/>
          </a:bodyPr>
          <a:lstStyle/>
          <a:p>
            <a:pPr algn="ctr" rtl="0">
              <a:lnSpc>
                <a:spcPct val="100000"/>
              </a:lnSpc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Картирование цепи поставок</a:t>
            </a:r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6153155" y="1338206"/>
            <a:ext cx="5256207" cy="5014908"/>
          </a:xfrm>
        </p:spPr>
        <p:txBody>
          <a:bodyPr>
            <a:noAutofit/>
          </a:bodyPr>
          <a:lstStyle/>
          <a:p>
            <a:pPr algn="l" rtl="0">
              <a:lnSpc>
                <a:spcPct val="120000"/>
              </a:lnSpc>
              <a:defRPr/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Получить глубокое понимание цепи поставок, включая роль и обязанности основных ее участников.</a:t>
            </a:r>
          </a:p>
          <a:p>
            <a:pPr algn="l" rtl="0">
              <a:lnSpc>
                <a:spcPct val="120000"/>
              </a:lnSpc>
              <a:defRPr/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Предлагает полную картину потока товаров медицинского назначения (вниз) и информации (вверх).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lnSpc>
                <a:spcPct val="120000"/>
              </a:lnSpc>
              <a:defRPr/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Помогает заинтересованным сторонам прийти к общему пониманию сети цепи поставок в сфере здравоохранения страны. </a:t>
            </a:r>
          </a:p>
          <a:p>
            <a:pPr algn="l" rtl="0">
              <a:lnSpc>
                <a:spcPct val="120000"/>
              </a:lnSpc>
              <a:defRPr/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Проводится/пересматривается в рамках семинара с участием заинтересованных сторон на начальном этапе оценки.</a:t>
            </a:r>
          </a:p>
        </p:txBody>
      </p:sp>
      <p:sp>
        <p:nvSpPr>
          <p:cNvPr id="7" name="Rounded Rectangle 5"/>
          <p:cNvSpPr/>
          <p:nvPr/>
        </p:nvSpPr>
        <p:spPr>
          <a:xfrm>
            <a:off x="2417764" y="1614738"/>
            <a:ext cx="2720975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r>
              <a:rPr lang="ru-Ru" sz="16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Производитель/</a:t>
            </a:r>
            <a:br>
              <a:rPr lang="en-US" sz="16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</a:br>
            <a:r>
              <a:rPr lang="ru-Ru" sz="16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поставщик</a:t>
            </a:r>
          </a:p>
        </p:txBody>
      </p:sp>
      <p:sp>
        <p:nvSpPr>
          <p:cNvPr id="8" name="Rounded Rectangle 9"/>
          <p:cNvSpPr/>
          <p:nvPr/>
        </p:nvSpPr>
        <p:spPr>
          <a:xfrm>
            <a:off x="2417764" y="2733925"/>
            <a:ext cx="2720975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r>
              <a:rPr lang="ru-Ru" sz="16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Центральный склад</a:t>
            </a:r>
          </a:p>
        </p:txBody>
      </p:sp>
      <p:sp>
        <p:nvSpPr>
          <p:cNvPr id="9" name="Rounded Rectangle 10"/>
          <p:cNvSpPr/>
          <p:nvPr/>
        </p:nvSpPr>
        <p:spPr>
          <a:xfrm>
            <a:off x="2417764" y="3702300"/>
            <a:ext cx="2720975" cy="6096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r>
              <a:rPr lang="ru-Ru" sz="16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Региональные/</a:t>
            </a:r>
            <a:br>
              <a:rPr lang="en-US" sz="16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</a:br>
            <a:r>
              <a:rPr lang="ru-Ru" sz="16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районные склады</a:t>
            </a:r>
          </a:p>
        </p:txBody>
      </p:sp>
      <p:sp>
        <p:nvSpPr>
          <p:cNvPr id="10" name="Rounded Rectangle 6"/>
          <p:cNvSpPr/>
          <p:nvPr/>
        </p:nvSpPr>
        <p:spPr>
          <a:xfrm>
            <a:off x="2057400" y="4591300"/>
            <a:ext cx="1601788" cy="5715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r>
              <a:rPr lang="ru-Ru" sz="12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Учреждение здравоохранения</a:t>
            </a:r>
          </a:p>
        </p:txBody>
      </p:sp>
      <p:sp>
        <p:nvSpPr>
          <p:cNvPr id="11" name="Rounded Rectangle 12"/>
          <p:cNvSpPr/>
          <p:nvPr/>
        </p:nvSpPr>
        <p:spPr>
          <a:xfrm>
            <a:off x="3941763" y="4591300"/>
            <a:ext cx="1524000" cy="5715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r>
              <a:rPr lang="ru-Ru" sz="16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Больница</a:t>
            </a:r>
          </a:p>
        </p:txBody>
      </p:sp>
      <p:sp>
        <p:nvSpPr>
          <p:cNvPr id="12" name="Rounded Rectangle 13"/>
          <p:cNvSpPr/>
          <p:nvPr/>
        </p:nvSpPr>
        <p:spPr>
          <a:xfrm>
            <a:off x="2057400" y="5423150"/>
            <a:ext cx="1524000" cy="57308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r>
              <a:rPr lang="ru-Ru" sz="16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Пациент</a:t>
            </a:r>
          </a:p>
        </p:txBody>
      </p:sp>
      <p:sp>
        <p:nvSpPr>
          <p:cNvPr id="13" name="Rounded Rectangle 14"/>
          <p:cNvSpPr/>
          <p:nvPr/>
        </p:nvSpPr>
        <p:spPr>
          <a:xfrm>
            <a:off x="3941763" y="5429500"/>
            <a:ext cx="1524000" cy="5715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r>
              <a:rPr lang="ru-Ru" sz="16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Пациент</a:t>
            </a:r>
          </a:p>
        </p:txBody>
      </p:sp>
      <p:cxnSp>
        <p:nvCxnSpPr>
          <p:cNvPr id="14" name="Straight Arrow Connector 13"/>
          <p:cNvCxnSpPr>
            <a:stCxn id="7" idx="2"/>
            <a:endCxn id="8" idx="0"/>
          </p:cNvCxnSpPr>
          <p:nvPr/>
        </p:nvCxnSpPr>
        <p:spPr>
          <a:xfrm flipH="1">
            <a:off x="3778250" y="2224339"/>
            <a:ext cx="0" cy="5095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778250" y="3347323"/>
            <a:ext cx="2" cy="34766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10" idx="0"/>
          </p:cNvCxnSpPr>
          <p:nvPr/>
        </p:nvCxnSpPr>
        <p:spPr>
          <a:xfrm flipH="1">
            <a:off x="2858294" y="4311900"/>
            <a:ext cx="919956" cy="279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9" idx="2"/>
            <a:endCxn id="11" idx="0"/>
          </p:cNvCxnSpPr>
          <p:nvPr/>
        </p:nvCxnSpPr>
        <p:spPr>
          <a:xfrm>
            <a:off x="3778251" y="4311900"/>
            <a:ext cx="925513" cy="279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859088" y="5140576"/>
            <a:ext cx="0" cy="28416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703763" y="5140576"/>
            <a:ext cx="0" cy="2825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4398963" y="4311900"/>
            <a:ext cx="457200" cy="279400"/>
          </a:xfrm>
          <a:prstGeom prst="straightConnector1">
            <a:avLst/>
          </a:prstGeom>
          <a:ln w="38100">
            <a:solidFill>
              <a:srgbClr val="6C6463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2747963" y="4286501"/>
            <a:ext cx="355600" cy="277813"/>
          </a:xfrm>
          <a:prstGeom prst="straightConnector1">
            <a:avLst/>
          </a:prstGeom>
          <a:ln w="38100">
            <a:solidFill>
              <a:srgbClr val="6C6463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3552825" y="3330826"/>
            <a:ext cx="0" cy="358775"/>
          </a:xfrm>
          <a:prstGeom prst="straightConnector1">
            <a:avLst/>
          </a:prstGeom>
          <a:ln w="38100">
            <a:solidFill>
              <a:srgbClr val="6C6463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532188" y="2224339"/>
            <a:ext cx="0" cy="509587"/>
          </a:xfrm>
          <a:prstGeom prst="straightConnector1">
            <a:avLst/>
          </a:prstGeom>
          <a:ln w="38100">
            <a:solidFill>
              <a:srgbClr val="6C6463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33" name="TextBox 1"/>
          <p:cNvSpPr txBox="1">
            <a:spLocks noChangeArrowheads="1"/>
          </p:cNvSpPr>
          <p:nvPr/>
        </p:nvSpPr>
        <p:spPr bwMode="auto">
          <a:xfrm>
            <a:off x="2057399" y="6324601"/>
            <a:ext cx="80093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r>
              <a:rPr lang="ru-Ru" sz="20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Поток товаров                 Поток информации 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4102100" y="6545090"/>
            <a:ext cx="593725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7511934" y="6564689"/>
            <a:ext cx="609600" cy="0"/>
          </a:xfrm>
          <a:prstGeom prst="straightConnector1">
            <a:avLst/>
          </a:prstGeom>
          <a:ln w="38100">
            <a:solidFill>
              <a:srgbClr val="6C6463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9F1CF4F-F94A-4E72-8A7A-1D90E0D98BB3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3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697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2"/>
          <p:cNvSpPr>
            <a:spLocks noGrp="1"/>
          </p:cNvSpPr>
          <p:nvPr>
            <p:ph type="title"/>
          </p:nvPr>
        </p:nvSpPr>
        <p:spPr>
          <a:xfrm>
            <a:off x="3276599" y="261938"/>
            <a:ext cx="6356797" cy="609600"/>
          </a:xfrm>
        </p:spPr>
        <p:txBody>
          <a:bodyPr>
            <a:normAutofit fontScale="90000"/>
          </a:bodyPr>
          <a:lstStyle/>
          <a:p>
            <a:pPr algn="l" rtl="0">
              <a:lnSpc>
                <a:spcPct val="100000"/>
              </a:lnSpc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Картирование цепи поставок</a:t>
            </a:r>
            <a:endParaRPr lang="ru-Ru" altLang="en-US" sz="3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486985" y="973982"/>
            <a:ext cx="6137576" cy="5884018"/>
          </a:xfrm>
        </p:spPr>
        <p:txBody>
          <a:bodyPr>
            <a:noAutofit/>
          </a:bodyPr>
          <a:lstStyle/>
          <a:p>
            <a:pPr algn="l" rtl="0">
              <a:lnSpc>
                <a:spcPct val="100000"/>
              </a:lnSpc>
              <a:defRPr/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Составьте перечень участников и учреждений, задействованных в цепи поставок в государственной системе здравоохранения:</a:t>
            </a:r>
          </a:p>
          <a:p>
            <a:pPr lvl="1" algn="l" rtl="0">
              <a:lnSpc>
                <a:spcPct val="100000"/>
              </a:lnSpc>
              <a:defRPr/>
            </a:pPr>
            <a:r>
              <a:rPr lang="ru-Ru" sz="16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Кто осуществляет закупки? Министерство здравоохранения? Спонсоры?</a:t>
            </a:r>
          </a:p>
          <a:p>
            <a:pPr lvl="1" algn="l" rtl="0">
              <a:lnSpc>
                <a:spcPct val="100000"/>
              </a:lnSpc>
              <a:defRPr/>
            </a:pPr>
            <a:r>
              <a:rPr lang="ru-Ru" sz="16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Какие участники являются негосударственными представителями?</a:t>
            </a:r>
          </a:p>
          <a:p>
            <a:pPr lvl="1" algn="l" rtl="0">
              <a:lnSpc>
                <a:spcPct val="100000"/>
              </a:lnSpc>
              <a:defRPr/>
            </a:pPr>
            <a:r>
              <a:rPr lang="ru-Ru" sz="16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Какие государственные структуры принимают участие?</a:t>
            </a:r>
          </a:p>
          <a:p>
            <a:pPr lvl="2" algn="l" rtl="0">
              <a:lnSpc>
                <a:spcPct val="100000"/>
              </a:lnSpc>
              <a:defRPr/>
            </a:pPr>
            <a:r>
              <a:rPr lang="ru-Ru" sz="1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Министерство здравоохранения, центры медицинского обслуживания, региональные медицинские торговые точки, районные медицинские торговые точки, больницы, медицинские центры, клиники и пр.?</a:t>
            </a:r>
          </a:p>
          <a:p>
            <a:pPr lvl="1" algn="l" rtl="0">
              <a:lnSpc>
                <a:spcPct val="100000"/>
              </a:lnSpc>
              <a:defRPr/>
            </a:pPr>
            <a:r>
              <a:rPr lang="ru-Ru" sz="16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Кто отвечает за перемещение продукции? К себе или от себя?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 rtl="0">
              <a:lnSpc>
                <a:spcPct val="100000"/>
              </a:lnSpc>
              <a:defRPr/>
            </a:pPr>
            <a:r>
              <a:rPr lang="ru-Ru" sz="16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Осуществляют ли промежуточные склады контроль над товарами или выступают в качестве транзитных пунктов? Мин./макс.?</a:t>
            </a:r>
          </a:p>
          <a:p>
            <a:pPr lvl="1" algn="l" rtl="0">
              <a:lnSpc>
                <a:spcPct val="100000"/>
              </a:lnSpc>
              <a:defRPr/>
            </a:pPr>
            <a:r>
              <a:rPr lang="ru-Ru" sz="16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Таможня: через какие пункты продукты попадают в страну?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9F1CF4F-F94A-4E72-8A7A-1D90E0D98BB3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4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25" t="14837" r="34059" b="16034"/>
          <a:stretch/>
        </p:blipFill>
        <p:spPr bwMode="auto">
          <a:xfrm>
            <a:off x="6624561" y="871538"/>
            <a:ext cx="4837636" cy="5711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781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2"/>
          <p:cNvSpPr>
            <a:spLocks noGrp="1"/>
          </p:cNvSpPr>
          <p:nvPr>
            <p:ph type="title"/>
          </p:nvPr>
        </p:nvSpPr>
        <p:spPr>
          <a:xfrm>
            <a:off x="5640781" y="296884"/>
            <a:ext cx="6551219" cy="609600"/>
          </a:xfrm>
        </p:spPr>
        <p:txBody>
          <a:bodyPr>
            <a:normAutofit fontScale="90000"/>
          </a:bodyPr>
          <a:lstStyle/>
          <a:p>
            <a:pPr algn="ctr" rtl="0">
              <a:lnSpc>
                <a:spcPct val="100000"/>
              </a:lnSpc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Картирование цепи поставок</a:t>
            </a:r>
            <a:endParaRPr lang="ru-Ru" altLang="en-US" sz="3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6153155" y="956879"/>
            <a:ext cx="5492746" cy="5383356"/>
          </a:xfrm>
        </p:spPr>
        <p:txBody>
          <a:bodyPr>
            <a:noAutofit/>
          </a:bodyPr>
          <a:lstStyle/>
          <a:p>
            <a:pPr algn="l" rtl="0">
              <a:lnSpc>
                <a:spcPct val="120000"/>
              </a:lnSpc>
              <a:defRPr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Карты подготавливаются как можно более подробными и должны включать все элементы цепи поставок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 rtl="0">
              <a:lnSpc>
                <a:spcPct val="120000"/>
              </a:lnSpc>
              <a:defRPr/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Обратите внимание на избыточность, параллельные каналы</a:t>
            </a:r>
          </a:p>
          <a:p>
            <a:pPr algn="l" rtl="0">
              <a:lnSpc>
                <a:spcPct val="120000"/>
              </a:lnSpc>
              <a:defRPr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Совместно установите области несоответствия, в которых один тип товара отличается от остальных</a:t>
            </a:r>
          </a:p>
          <a:p>
            <a:pPr algn="l" rtl="0">
              <a:lnSpc>
                <a:spcPct val="120000"/>
              </a:lnSpc>
              <a:defRPr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Определите области, в которых можно обнаружить рост эффективности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lnSpc>
                <a:spcPct val="120000"/>
              </a:lnSpc>
              <a:defRPr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Установите правила работы системы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9F1CF4F-F94A-4E72-8A7A-1D90E0D98BB3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5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35" y="296884"/>
            <a:ext cx="5320146" cy="653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731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86690"/>
          </a:xfrm>
        </p:spPr>
        <p:txBody>
          <a:bodyPr>
            <a:normAutofit fontScale="90000"/>
          </a:bodyPr>
          <a:lstStyle/>
          <a:p>
            <a:pPr algn="ctr" rtl="0">
              <a:lnSpc>
                <a:spcPct val="100000"/>
              </a:lnSpc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Семинар по логистике в рамках картирования </a:t>
            </a:r>
            <a:br>
              <a:rPr lang="en-US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</a:b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цепи поставок</a:t>
            </a:r>
            <a:endParaRPr lang="ru-Ru" altLang="en-US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534390" y="981633"/>
            <a:ext cx="5561610" cy="5733153"/>
          </a:xfrm>
        </p:spPr>
        <p:txBody>
          <a:bodyPr>
            <a:noAutofit/>
          </a:bodyPr>
          <a:lstStyle/>
          <a:p>
            <a:pPr algn="l" rtl="0">
              <a:lnSpc>
                <a:spcPct val="100000"/>
              </a:lnSpc>
              <a:defRPr/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Участники представляют все заинтересованные стороны и уровни цепи поставок и вносят свои опыт и знания в создание одной общей карты.</a:t>
            </a:r>
          </a:p>
          <a:p>
            <a:pPr lvl="1" algn="l" rtl="0">
              <a:lnSpc>
                <a:spcPct val="100000"/>
              </a:lnSpc>
              <a:defRPr/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Небольшие группы достигают согласия по своей карте, а затем представляют ее более крупной группе для внесения добавочных данных и получения согласия со стороны заинтересованных сторон.</a:t>
            </a:r>
          </a:p>
          <a:p>
            <a:pPr lvl="1" algn="l" rtl="0">
              <a:lnSpc>
                <a:spcPct val="100000"/>
              </a:lnSpc>
              <a:defRPr/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Некоторые из участников могут стать сборщиками данных.</a:t>
            </a:r>
          </a:p>
          <a:p>
            <a:pPr marL="0" indent="0" algn="l" rtl="0">
              <a:lnSpc>
                <a:spcPct val="100000"/>
              </a:lnSpc>
              <a:buNone/>
              <a:defRPr/>
            </a:pP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lnSpc>
                <a:spcPct val="100000"/>
              </a:lnSpc>
              <a:defRPr/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Пригласите тех из них, организация которых будет или может стать частью оценки</a:t>
            </a:r>
          </a:p>
          <a:p>
            <a:pPr lvl="1" algn="l" rtl="0">
              <a:lnSpc>
                <a:spcPct val="100000"/>
              </a:lnSpc>
              <a:defRPr/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Правительство страны, спонсоры, социальный маркетинг и другие заинтересованные стороны цепи поставок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9F1CF4F-F94A-4E72-8A7A-1D90E0D98BB3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6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2" descr="C:\Users\medouglas\Pictures\Zambia Photos\Map 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780" y="981633"/>
            <a:ext cx="4767385" cy="5638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00620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2"/>
          <p:cNvSpPr>
            <a:spLocks noGrp="1"/>
          </p:cNvSpPr>
          <p:nvPr>
            <p:ph type="title"/>
          </p:nvPr>
        </p:nvSpPr>
        <p:spPr>
          <a:xfrm>
            <a:off x="1256963" y="307378"/>
            <a:ext cx="10096838" cy="609600"/>
          </a:xfrm>
        </p:spPr>
        <p:txBody>
          <a:bodyPr>
            <a:normAutofit fontScale="90000"/>
          </a:bodyPr>
          <a:lstStyle/>
          <a:p>
            <a:pPr algn="ctr" rtl="0">
              <a:lnSpc>
                <a:spcPct val="100000"/>
              </a:lnSpc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Варианты картирования цепи поставок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9F1CF4F-F94A-4E72-8A7A-1D90E0D98BB3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7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9077" y="1448790"/>
            <a:ext cx="1107061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Включаются в начале оценки (непосредственно перед обучением и полевыми работами)</a:t>
            </a:r>
          </a:p>
          <a:p>
            <a:pPr marL="742950" lvl="1" indent="-28575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Хороший способ приступить к упражнению по сбору данных и обеспечить вовлеченность</a:t>
            </a:r>
          </a:p>
          <a:p>
            <a:pPr marL="742950" lvl="1" indent="-28575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 случае если предлагается внести слишком большое количество изменений, в инструмент, возможно, придется вносить поспешные изменения</a:t>
            </a:r>
          </a:p>
          <a:p>
            <a:pPr lvl="1" algn="l" rtl="0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Проводится перед сбором данных на стадиях планирования NSCA</a:t>
            </a:r>
          </a:p>
          <a:p>
            <a:pPr marL="742950" lvl="1" indent="-28575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Имеет значение, если требуется вклад заинтересованных сторон в разработку структуры оценки (например, какие уровни будут оцениваться, какие параллельные цепи поставок будут оцениваться и пр.)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l" rtl="0">
              <a:buFont typeface="Arial" panose="020B0604020202020204" pitchFamily="34" charset="0"/>
              <a:buChar char="•"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Вне зависимости от времени проведения данный этап можно совместить с выбором товаров-маркеров и анализом ССВУ.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4330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2"/>
          <p:cNvSpPr>
            <a:spLocks noGrp="1"/>
          </p:cNvSpPr>
          <p:nvPr>
            <p:ph type="title"/>
          </p:nvPr>
        </p:nvSpPr>
        <p:spPr>
          <a:xfrm>
            <a:off x="1039446" y="136525"/>
            <a:ext cx="10800862" cy="883081"/>
          </a:xfrm>
        </p:spPr>
        <p:txBody>
          <a:bodyPr>
            <a:normAutofit fontScale="90000"/>
          </a:bodyPr>
          <a:lstStyle/>
          <a:p>
            <a:pPr algn="ctr" rtl="0">
              <a:lnSpc>
                <a:spcPct val="100000"/>
              </a:lnSpc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Картирование цепи поставок</a:t>
            </a:r>
            <a:r>
              <a:rPr lang="ru-Ru" sz="3600" b="0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 — </a:t>
            </a: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Операционные результаты</a:t>
            </a:r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374938" y="1365160"/>
            <a:ext cx="5213062" cy="5617531"/>
          </a:xfrm>
        </p:spPr>
        <p:txBody>
          <a:bodyPr>
            <a:noAutofit/>
          </a:bodyPr>
          <a:lstStyle/>
          <a:p>
            <a:pPr algn="l" rtl="0">
              <a:lnSpc>
                <a:spcPct val="120000"/>
              </a:lnSpc>
              <a:defRPr/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Внесите изменение в выборку, включив в нее репрезентативную выборку по всем уровням.</a:t>
            </a:r>
          </a:p>
          <a:p>
            <a:pPr lvl="1" algn="l" rtl="0">
              <a:lnSpc>
                <a:spcPct val="120000"/>
              </a:lnSpc>
              <a:defRPr/>
            </a:pPr>
            <a:r>
              <a:rPr lang="ru-Ru" sz="16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Исключите некоторые объекты, если картирование определит, что они не относятся к одной системе.</a:t>
            </a:r>
          </a:p>
          <a:p>
            <a:pPr algn="l" rtl="0">
              <a:lnSpc>
                <a:spcPct val="120000"/>
              </a:lnSpc>
              <a:defRPr/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Доработайте инструмент, определив модули, вопросы по которым не следует задавать на некоторых уровнях.</a:t>
            </a:r>
          </a:p>
          <a:p>
            <a:pPr algn="l" rtl="0">
              <a:lnSpc>
                <a:spcPct val="120000"/>
              </a:lnSpc>
              <a:defRPr/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Составьте окончательный список товаров-маркеров.</a:t>
            </a:r>
          </a:p>
          <a:p>
            <a:pPr algn="l" rtl="0">
              <a:lnSpc>
                <a:spcPct val="120000"/>
              </a:lnSpc>
              <a:defRPr/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Анализ ССВУ.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lnSpc>
                <a:spcPct val="120000"/>
              </a:lnSpc>
              <a:defRPr/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Определите, кто еще из коллег хотел бы принять участие в сборе данных.</a:t>
            </a:r>
          </a:p>
          <a:p>
            <a:pPr algn="l" rtl="0">
              <a:lnSpc>
                <a:spcPct val="120000"/>
              </a:lnSpc>
              <a:defRPr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9F1CF4F-F94A-4E72-8A7A-1D90E0D98BB3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8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8"/>
          <a:stretch/>
        </p:blipFill>
        <p:spPr>
          <a:xfrm>
            <a:off x="5962917" y="1365161"/>
            <a:ext cx="6138929" cy="414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174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2"/>
          <p:cNvSpPr>
            <a:spLocks noGrp="1"/>
          </p:cNvSpPr>
          <p:nvPr>
            <p:ph type="title"/>
          </p:nvPr>
        </p:nvSpPr>
        <p:spPr>
          <a:xfrm>
            <a:off x="367588" y="485508"/>
            <a:ext cx="11291012" cy="609600"/>
          </a:xfrm>
        </p:spPr>
        <p:txBody>
          <a:bodyPr>
            <a:normAutofit fontScale="90000"/>
          </a:bodyPr>
          <a:lstStyle/>
          <a:p>
            <a:pPr algn="ctr" rtl="0">
              <a:lnSpc>
                <a:spcPct val="100000"/>
              </a:lnSpc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Картирование цепи поставок влияет на выборку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9F1CF4F-F94A-4E72-8A7A-1D90E0D98BB3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9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89716" y="1389414"/>
            <a:ext cx="945557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Одним из первых вопросов, которые необходимо решить при проведении NSCA, является вопрос о том, что следует включить в оценку:</a:t>
            </a:r>
          </a:p>
          <a:p>
            <a:pPr marL="742950" lvl="1" indent="-285750" algn="l" rtl="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Параллельные цепи поставок?</a:t>
            </a:r>
          </a:p>
          <a:p>
            <a:pPr marL="742950" lvl="1" indent="-285750" algn="l" rtl="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Какие уровни цепи поставок?</a:t>
            </a:r>
          </a:p>
          <a:p>
            <a:pPr marL="285750" indent="-285750" algn="l" rtl="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Перед тем, как произвести выборку, Вам потребуется полный перечень учреждений с указанием их типов.</a:t>
            </a:r>
          </a:p>
          <a:p>
            <a:pPr marL="285750" indent="-285750" algn="l" rtl="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Постарайтесь определить учреждения, посещение которых будет нецелесообразным, и исключите их из основы выборки.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37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5028616-BB61-454B-9C51-C874309BA9CD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81014174-F729-4E8B-A126-342C26822C4C}"/>
</file>

<file path=customXml/itemProps3.xml><?xml version="1.0" encoding="utf-8"?>
<ds:datastoreItem xmlns:ds="http://schemas.openxmlformats.org/officeDocument/2006/customXml" ds:itemID="{F36829BB-9F9A-4411-B7A9-91843E5FD36C}">
  <ds:schemaRefs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purl.org/dc/terms/"/>
    <ds:schemaRef ds:uri="8d7096d6-fc66-4344-9e3f-2445529a09f6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8A677E5A-E013-4C9F-A3E5-BA608FA979B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1332</Words>
  <Application>Microsoft Office PowerPoint</Application>
  <PresentationFormat>Widescreen</PresentationFormat>
  <Paragraphs>109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</vt:lpstr>
      <vt:lpstr>Wingdings</vt:lpstr>
      <vt:lpstr>Office Theme</vt:lpstr>
      <vt:lpstr>PowerPoint Presentation</vt:lpstr>
      <vt:lpstr>Составление карты цепи поставок и знакомство c выборкой</vt:lpstr>
      <vt:lpstr>Картирование цепи поставок</vt:lpstr>
      <vt:lpstr>Картирование цепи поставок</vt:lpstr>
      <vt:lpstr>Картирование цепи поставок</vt:lpstr>
      <vt:lpstr>Семинар по логистике в рамках картирования  цепи поставок</vt:lpstr>
      <vt:lpstr>Варианты картирования цепи поставок </vt:lpstr>
      <vt:lpstr>Картирование цепи поставок — Операционные результаты</vt:lpstr>
      <vt:lpstr>Картирование цепи поставок влияет на выборку</vt:lpstr>
      <vt:lpstr>Критерии выборки </vt:lpstr>
      <vt:lpstr>Выборка NSCA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Pakhapat Boonchusanong</cp:lastModifiedBy>
  <cp:revision>40</cp:revision>
  <cp:lastPrinted>2022-08-08T15:40:17Z</cp:lastPrinted>
  <dcterms:created xsi:type="dcterms:W3CDTF">2018-05-01T03:36:14Z</dcterms:created>
  <dcterms:modified xsi:type="dcterms:W3CDTF">2022-08-08T15:40:18Z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